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1299" r:id="rId2"/>
    <p:sldId id="1314" r:id="rId3"/>
    <p:sldId id="1315" r:id="rId4"/>
    <p:sldId id="1316" r:id="rId5"/>
    <p:sldId id="1324" r:id="rId6"/>
    <p:sldId id="1325" r:id="rId7"/>
    <p:sldId id="1310" r:id="rId8"/>
    <p:sldId id="1313" r:id="rId9"/>
    <p:sldId id="1317" r:id="rId10"/>
    <p:sldId id="1318" r:id="rId11"/>
    <p:sldId id="1319" r:id="rId12"/>
    <p:sldId id="1320" r:id="rId13"/>
    <p:sldId id="1321" r:id="rId14"/>
    <p:sldId id="1323" r:id="rId15"/>
  </p:sldIdLst>
  <p:sldSz cx="9144000" cy="5143500" type="screen16x9"/>
  <p:notesSz cx="6797675" cy="9926638"/>
  <p:defaultTextStyle>
    <a:defPPr>
      <a:defRPr lang="ru-RU"/>
    </a:defPPr>
    <a:lvl1pPr marL="0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383303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766567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149830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533092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1916374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2299645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2682924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3066195" algn="l" defTabSz="76656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17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538D"/>
    <a:srgbClr val="CCECFF"/>
    <a:srgbClr val="66CCFF"/>
    <a:srgbClr val="1651F6"/>
    <a:srgbClr val="FF9900"/>
    <a:srgbClr val="33CC33"/>
    <a:srgbClr val="E98B01"/>
    <a:srgbClr val="66FFFF"/>
    <a:srgbClr val="00FF99"/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 autoAdjust="0"/>
    <p:restoredTop sz="94628" autoAdjust="0"/>
  </p:normalViewPr>
  <p:slideViewPr>
    <p:cSldViewPr>
      <p:cViewPr>
        <p:scale>
          <a:sx n="150" d="100"/>
          <a:sy n="150" d="100"/>
        </p:scale>
        <p:origin x="-540" y="72"/>
      </p:cViewPr>
      <p:guideLst>
        <p:guide orient="horz" pos="1620"/>
        <p:guide orient="horz" pos="17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1FE7F-24ED-454D-9B8F-4FC9247020B5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8DF98-B9E3-44E7-A2A8-AE7C40BBA32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150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83303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66567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49830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533092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916374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99645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82924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66195" algn="l" defTabSz="76656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2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12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13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14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3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4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5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6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DF98-B9E3-44E7-A2A8-AE7C40BBA32E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42518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9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10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0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07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A654143-0764-4BB5-AE5B-223BB1F3C0F4}" type="slidenum">
              <a:rPr lang="ru-RU" altLang="ru-RU" smtClean="0"/>
              <a:pPr eaLnBrk="1" hangingPunct="1">
                <a:spcBef>
                  <a:spcPct val="0"/>
                </a:spcBef>
              </a:pPr>
              <a:t>11</a:t>
            </a:fld>
            <a:endParaRPr lang="ru-RU" altLang="ru-RU" dirty="0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4415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48" y="1597916"/>
            <a:ext cx="7772401" cy="110251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2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33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65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9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33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163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99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82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661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2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16" y="205982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58" y="3305206"/>
            <a:ext cx="7772401" cy="1021556"/>
          </a:xfrm>
        </p:spPr>
        <p:txBody>
          <a:bodyPr anchor="t"/>
          <a:lstStyle>
            <a:lvl1pPr algn="l">
              <a:defRPr sz="35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58" y="2180035"/>
            <a:ext cx="7772401" cy="1125140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8330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656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14983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53309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91637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29964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68292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06619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4" y="1200154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4"/>
            <a:ext cx="4038600" cy="3394472"/>
          </a:xfrm>
        </p:spPr>
        <p:txBody>
          <a:bodyPr/>
          <a:lstStyle>
            <a:lvl1pPr>
              <a:defRPr sz="24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3" y="1151338"/>
            <a:ext cx="4040188" cy="479822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83303" indent="0">
              <a:buNone/>
              <a:defRPr sz="1700" b="1"/>
            </a:lvl2pPr>
            <a:lvl3pPr marL="766567" indent="0">
              <a:buNone/>
              <a:defRPr sz="1500" b="1"/>
            </a:lvl3pPr>
            <a:lvl4pPr marL="1149830" indent="0">
              <a:buNone/>
              <a:defRPr sz="1500" b="1"/>
            </a:lvl4pPr>
            <a:lvl5pPr marL="1533092" indent="0">
              <a:buNone/>
              <a:defRPr sz="1500" b="1"/>
            </a:lvl5pPr>
            <a:lvl6pPr marL="1916374" indent="0">
              <a:buNone/>
              <a:defRPr sz="1500" b="1"/>
            </a:lvl6pPr>
            <a:lvl7pPr marL="2299645" indent="0">
              <a:buNone/>
              <a:defRPr sz="1500" b="1"/>
            </a:lvl7pPr>
            <a:lvl8pPr marL="2682924" indent="0">
              <a:buNone/>
              <a:defRPr sz="1500" b="1"/>
            </a:lvl8pPr>
            <a:lvl9pPr marL="3066195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3" y="1631158"/>
            <a:ext cx="4040188" cy="2963466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74" y="1151338"/>
            <a:ext cx="4041775" cy="479822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83303" indent="0">
              <a:buNone/>
              <a:defRPr sz="1700" b="1"/>
            </a:lvl2pPr>
            <a:lvl3pPr marL="766567" indent="0">
              <a:buNone/>
              <a:defRPr sz="1500" b="1"/>
            </a:lvl3pPr>
            <a:lvl4pPr marL="1149830" indent="0">
              <a:buNone/>
              <a:defRPr sz="1500" b="1"/>
            </a:lvl4pPr>
            <a:lvl5pPr marL="1533092" indent="0">
              <a:buNone/>
              <a:defRPr sz="1500" b="1"/>
            </a:lvl5pPr>
            <a:lvl6pPr marL="1916374" indent="0">
              <a:buNone/>
              <a:defRPr sz="1500" b="1"/>
            </a:lvl6pPr>
            <a:lvl7pPr marL="2299645" indent="0">
              <a:buNone/>
              <a:defRPr sz="1500" b="1"/>
            </a:lvl7pPr>
            <a:lvl8pPr marL="2682924" indent="0">
              <a:buNone/>
              <a:defRPr sz="1500" b="1"/>
            </a:lvl8pPr>
            <a:lvl9pPr marL="3066195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74" y="1631158"/>
            <a:ext cx="4041775" cy="2963466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12" y="204788"/>
            <a:ext cx="3008313" cy="871538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887"/>
            <a:ext cx="5111750" cy="4389834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12" y="1076489"/>
            <a:ext cx="3008313" cy="3518297"/>
          </a:xfrm>
        </p:spPr>
        <p:txBody>
          <a:bodyPr/>
          <a:lstStyle>
            <a:lvl1pPr marL="0" indent="0">
              <a:buNone/>
              <a:defRPr sz="1200"/>
            </a:lvl1pPr>
            <a:lvl2pPr marL="383303" indent="0">
              <a:buNone/>
              <a:defRPr sz="1000"/>
            </a:lvl2pPr>
            <a:lvl3pPr marL="766567" indent="0">
              <a:buNone/>
              <a:defRPr sz="900"/>
            </a:lvl3pPr>
            <a:lvl4pPr marL="1149830" indent="0">
              <a:buNone/>
              <a:defRPr sz="800"/>
            </a:lvl4pPr>
            <a:lvl5pPr marL="1533092" indent="0">
              <a:buNone/>
              <a:defRPr sz="800"/>
            </a:lvl5pPr>
            <a:lvl6pPr marL="1916374" indent="0">
              <a:buNone/>
              <a:defRPr sz="800"/>
            </a:lvl6pPr>
            <a:lvl7pPr marL="2299645" indent="0">
              <a:buNone/>
              <a:defRPr sz="800"/>
            </a:lvl7pPr>
            <a:lvl8pPr marL="2682924" indent="0">
              <a:buNone/>
              <a:defRPr sz="800"/>
            </a:lvl8pPr>
            <a:lvl9pPr marL="306619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308" y="3600484"/>
            <a:ext cx="5486400" cy="425054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308" y="459581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3303" indent="0">
              <a:buNone/>
              <a:defRPr sz="2400"/>
            </a:lvl2pPr>
            <a:lvl3pPr marL="766567" indent="0">
              <a:buNone/>
              <a:defRPr sz="1900"/>
            </a:lvl3pPr>
            <a:lvl4pPr marL="1149830" indent="0">
              <a:buNone/>
              <a:defRPr sz="1700"/>
            </a:lvl4pPr>
            <a:lvl5pPr marL="1533092" indent="0">
              <a:buNone/>
              <a:defRPr sz="1700"/>
            </a:lvl5pPr>
            <a:lvl6pPr marL="1916374" indent="0">
              <a:buNone/>
              <a:defRPr sz="1700"/>
            </a:lvl6pPr>
            <a:lvl7pPr marL="2299645" indent="0">
              <a:buNone/>
              <a:defRPr sz="1700"/>
            </a:lvl7pPr>
            <a:lvl8pPr marL="2682924" indent="0">
              <a:buNone/>
              <a:defRPr sz="1700"/>
            </a:lvl8pPr>
            <a:lvl9pPr marL="3066195" indent="0">
              <a:buNone/>
              <a:defRPr sz="17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308" y="4025601"/>
            <a:ext cx="5486400" cy="603646"/>
          </a:xfrm>
        </p:spPr>
        <p:txBody>
          <a:bodyPr/>
          <a:lstStyle>
            <a:lvl1pPr marL="0" indent="0">
              <a:buNone/>
              <a:defRPr sz="1200"/>
            </a:lvl1pPr>
            <a:lvl2pPr marL="383303" indent="0">
              <a:buNone/>
              <a:defRPr sz="1000"/>
            </a:lvl2pPr>
            <a:lvl3pPr marL="766567" indent="0">
              <a:buNone/>
              <a:defRPr sz="900"/>
            </a:lvl3pPr>
            <a:lvl4pPr marL="1149830" indent="0">
              <a:buNone/>
              <a:defRPr sz="800"/>
            </a:lvl4pPr>
            <a:lvl5pPr marL="1533092" indent="0">
              <a:buNone/>
              <a:defRPr sz="800"/>
            </a:lvl5pPr>
            <a:lvl6pPr marL="1916374" indent="0">
              <a:buNone/>
              <a:defRPr sz="800"/>
            </a:lvl6pPr>
            <a:lvl7pPr marL="2299645" indent="0">
              <a:buNone/>
              <a:defRPr sz="800"/>
            </a:lvl7pPr>
            <a:lvl8pPr marL="2682924" indent="0">
              <a:buNone/>
              <a:defRPr sz="800"/>
            </a:lvl8pPr>
            <a:lvl9pPr marL="3066195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E16A0-5667-4B2C-9967-C127898559B0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400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  <a:alpha val="61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4" y="205979"/>
            <a:ext cx="8229600" cy="857250"/>
          </a:xfrm>
          <a:prstGeom prst="rect">
            <a:avLst/>
          </a:prstGeom>
        </p:spPr>
        <p:txBody>
          <a:bodyPr vert="horz" lIns="76609" tIns="38300" rIns="76609" bIns="3830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4" y="1200154"/>
            <a:ext cx="8229600" cy="3394472"/>
          </a:xfrm>
          <a:prstGeom prst="rect">
            <a:avLst/>
          </a:prstGeom>
        </p:spPr>
        <p:txBody>
          <a:bodyPr vert="horz" lIns="76609" tIns="38300" rIns="76609" bIns="3830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76609" tIns="38300" rIns="76609" bIns="3830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E16A0-5667-4B2C-9967-C127898559B0}" type="datetimeFigureOut">
              <a:rPr lang="ru-RU" smtClean="0"/>
              <a:pPr/>
              <a:t>28.09.2023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20" y="4767264"/>
            <a:ext cx="2895600" cy="273844"/>
          </a:xfrm>
          <a:prstGeom prst="rect">
            <a:avLst/>
          </a:prstGeom>
        </p:spPr>
        <p:txBody>
          <a:bodyPr vert="horz" lIns="76609" tIns="38300" rIns="76609" bIns="3830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76609" tIns="38300" rIns="76609" bIns="3830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1222D-4CCF-443A-9B2F-FCB3F007181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ctr" defTabSz="766567" rtl="0" eaLnBrk="1" latinLnBrk="0" hangingPunct="1">
        <a:spcBef>
          <a:spcPct val="0"/>
        </a:spcBef>
        <a:buNone/>
        <a:defRPr sz="3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7456" indent="-287456" algn="l" defTabSz="76656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2813" indent="-239518" algn="l" defTabSz="766567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58189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41459" indent="-191650" algn="l" defTabSz="766567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24730" indent="-191650" algn="l" defTabSz="766567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07998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491275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874557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257834" indent="-191650" algn="l" defTabSz="766567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3303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6567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9830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33092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16374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99645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82924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66195" algn="l" defTabSz="766567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-14515" y="5141361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Прямоугольник 5"/>
          <p:cNvSpPr/>
          <p:nvPr/>
        </p:nvSpPr>
        <p:spPr>
          <a:xfrm>
            <a:off x="0" y="-21038"/>
            <a:ext cx="9159598" cy="936603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 algn="ctr"/>
            <a:r>
              <a:rPr lang="ru-RU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cs typeface="Times New Roman" panose="02020603050405020304" pitchFamily="18" charset="0"/>
              </a:rPr>
              <a:t>Поступление в образовательные организации</a:t>
            </a:r>
          </a:p>
          <a:p>
            <a:pPr lvl="0" algn="ctr"/>
            <a:r>
              <a:rPr lang="ru-RU" sz="2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anose="010A0502050306030303" pitchFamily="18" charset="0"/>
                <a:cs typeface="Times New Roman" panose="02020603050405020304" pitchFamily="18" charset="0"/>
              </a:rPr>
              <a:t> высшего образования, находящиеся в ведении МЧС России</a:t>
            </a:r>
          </a:p>
        </p:txBody>
      </p:sp>
      <p:sp>
        <p:nvSpPr>
          <p:cNvPr id="1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 sz="1500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1</a:t>
            </a:fld>
            <a:endParaRPr lang="ru-RU" altLang="ru-RU" sz="1500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" y="72010"/>
            <a:ext cx="9140977" cy="555524"/>
          </a:xfrm>
          <a:prstGeom prst="rect">
            <a:avLst/>
          </a:prstGeom>
        </p:spPr>
        <p:txBody>
          <a:bodyPr wrap="square" lIns="76609" tIns="38300" rIns="76609" bIns="38300" anchor="ctr" anchorCtr="0">
            <a:noAutofit/>
          </a:bodyPr>
          <a:lstStyle/>
          <a:p>
            <a:pPr algn="ctr">
              <a:lnSpc>
                <a:spcPts val="1500"/>
              </a:lnSpc>
              <a:defRPr/>
            </a:pPr>
            <a:endParaRPr lang="ru-RU" altLang="ru-RU" sz="14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Segoe UI Semibold" panose="020B0702040204020203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2" descr="C:\Users\isaev-fu\Desktop\учеба\комплектование\2022\слайд абитуринтам\XXXL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34"/>
          <a:stretch/>
        </p:blipFill>
        <p:spPr bwMode="auto">
          <a:xfrm>
            <a:off x="3275856" y="1040838"/>
            <a:ext cx="5485563" cy="388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584" y="2520930"/>
            <a:ext cx="1944216" cy="1917097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42794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076" y="-33355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Требования, предъявляемые к кандидатам 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при проверке физической подготовленности </a:t>
            </a:r>
            <a:r>
              <a:rPr lang="ru-RU" sz="1800" dirty="0" smtClean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(девушки) </a:t>
            </a:r>
            <a:endParaRPr lang="ru-RU" sz="1800" dirty="0">
              <a:solidFill>
                <a:schemeClr val="bg1"/>
              </a:solidFill>
              <a:latin typeface="Sylfaen" panose="010A0502050306030303" pitchFamily="18" charset="0"/>
              <a:cs typeface="Arial" panose="020B0604020202020204" pitchFamily="34" charset="0"/>
            </a:endParaRP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10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816" y="843558"/>
            <a:ext cx="87926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536121"/>
              </p:ext>
            </p:extLst>
          </p:nvPr>
        </p:nvGraphicFramePr>
        <p:xfrm>
          <a:off x="251516" y="808219"/>
          <a:ext cx="8701194" cy="4140288"/>
        </p:xfrm>
        <a:graphic>
          <a:graphicData uri="http://schemas.openxmlformats.org/drawingml/2006/table">
            <a:tbl>
              <a:tblPr/>
              <a:tblGrid>
                <a:gridCol w="707894"/>
                <a:gridCol w="707894"/>
                <a:gridCol w="707894"/>
                <a:gridCol w="707894"/>
                <a:gridCol w="811127"/>
                <a:gridCol w="707894"/>
                <a:gridCol w="707894"/>
                <a:gridCol w="707894"/>
                <a:gridCol w="707894"/>
                <a:gridCol w="707894"/>
                <a:gridCol w="811127"/>
                <a:gridCol w="707894"/>
              </a:tblGrid>
              <a:tr h="179367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 числа гражданской молодежи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 числа сотрудников МЧС России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3236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Бег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Комплексное силовое упражнение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Кросс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Бег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Комплексное силовое упражнение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Кросс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936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 м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раз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1000 м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 м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раз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1000 м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Сек.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Мин.,сек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Сек.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Мин.,сек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4,17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15,7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4,06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15,9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16,7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17,1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4,38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17,3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4,52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4,56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4,46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36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17,5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5,00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4,50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130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Менее 24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5,00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17,4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Менее 29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4,50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9223" marR="9223" marT="922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16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076" y="-33355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Особенности при сдаче нормативов по физической подготовке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11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816" y="843558"/>
            <a:ext cx="879266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247650" algn="just">
              <a:buAutoNum type="arabicPeriod"/>
            </a:pPr>
            <a:r>
              <a:rPr lang="ru-RU" sz="1800" dirty="0" smtClean="0">
                <a:latin typeface="Sylfaen" panose="010A0502050306030303" pitchFamily="18" charset="0"/>
              </a:rPr>
              <a:t>Физическая </a:t>
            </a:r>
            <a:r>
              <a:rPr lang="ru-RU" sz="1800" dirty="0">
                <a:latin typeface="Sylfaen" panose="010A0502050306030303" pitchFamily="18" charset="0"/>
              </a:rPr>
              <a:t>подготовленность проверяется при выполнении кандидатом трех упражнений. </a:t>
            </a:r>
            <a:endParaRPr lang="ru-RU" sz="1800" dirty="0" smtClean="0">
              <a:latin typeface="Sylfaen" panose="010A0502050306030303" pitchFamily="18" charset="0"/>
            </a:endParaRPr>
          </a:p>
          <a:p>
            <a:pPr marL="514350" indent="-247650" algn="just">
              <a:buAutoNum type="arabicPeriod"/>
            </a:pPr>
            <a:r>
              <a:rPr lang="ru-RU" sz="1800" dirty="0" smtClean="0">
                <a:latin typeface="Sylfaen" panose="010A0502050306030303" pitchFamily="18" charset="0"/>
              </a:rPr>
              <a:t>Сдача </a:t>
            </a:r>
            <a:r>
              <a:rPr lang="ru-RU" sz="1800" dirty="0">
                <a:latin typeface="Sylfaen" panose="010A0502050306030303" pitchFamily="18" charset="0"/>
              </a:rPr>
              <a:t>нормативов начинается не ранее чем через 1,5 часа после приема пищи, в присутствии медицинского работника. Кандидатам предоставляется время для самостоятельной разминки перед сдачей нормативов (не менее 15 минут). </a:t>
            </a:r>
            <a:endParaRPr lang="ru-RU" sz="1800" dirty="0" smtClean="0">
              <a:latin typeface="Sylfaen" panose="010A0502050306030303" pitchFamily="18" charset="0"/>
            </a:endParaRPr>
          </a:p>
          <a:p>
            <a:pPr marL="514350" indent="-247650" algn="just">
              <a:buAutoNum type="arabicPeriod"/>
            </a:pPr>
            <a:r>
              <a:rPr lang="ru-RU" sz="1800" dirty="0" smtClean="0">
                <a:latin typeface="Sylfaen" panose="010A0502050306030303" pitchFamily="18" charset="0"/>
              </a:rPr>
              <a:t>При </a:t>
            </a:r>
            <a:r>
              <a:rPr lang="ru-RU" sz="1800" dirty="0">
                <a:latin typeface="Sylfaen" panose="010A0502050306030303" pitchFamily="18" charset="0"/>
              </a:rPr>
              <a:t>заболевании кандидат освобождается от сдачи до периода выздоровления, но не позднее дня сдачи последнего дополнительного вступительного испытания. </a:t>
            </a:r>
            <a:endParaRPr lang="ru-RU" sz="1800" dirty="0" smtClean="0">
              <a:latin typeface="Sylfaen" panose="010A0502050306030303" pitchFamily="18" charset="0"/>
            </a:endParaRPr>
          </a:p>
          <a:p>
            <a:pPr marL="514350" indent="-247650" algn="just">
              <a:buAutoNum type="arabicPeriod"/>
            </a:pPr>
            <a:r>
              <a:rPr lang="ru-RU" sz="1800" dirty="0" smtClean="0">
                <a:latin typeface="Sylfaen" panose="010A0502050306030303" pitchFamily="18" charset="0"/>
              </a:rPr>
              <a:t>Для </a:t>
            </a:r>
            <a:r>
              <a:rPr lang="ru-RU" sz="1800" dirty="0">
                <a:latin typeface="Sylfaen" panose="010A0502050306030303" pitchFamily="18" charset="0"/>
              </a:rPr>
              <a:t>выполнения норматива предоставляется одна попытка. В отдельных случаях (при срыве, падении и т.п.) председатель предметной экзаменационной комиссии может разрешить кандидату выполнить норматив повторно. Выполнение норматива с целью улучшения полученной оценки не допускается.</a:t>
            </a:r>
          </a:p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539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076" y="-33355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Какие требуются документы на собеседование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12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816" y="843558"/>
            <a:ext cx="879266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свидетельство о постановке физического лица на учет</a:t>
            </a:r>
            <a:r>
              <a:rPr lang="en-US" sz="1800" dirty="0">
                <a:latin typeface="Sylfaen" panose="010A0502050306030303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в налоговый орган;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страховое свидетельство обязательного пенсионного страхования;  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свидетельство о рождении;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паспорт;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удостоверение гражданина, подлежащего призыву на военную службу или военный билет;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выписка оценок за первое полугодие (для школьников), либо копия аттестата, диплома (для окончивших учебные заведения), заверенная сотрудником (работником) кадрового аппарата);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характеристика на кандидата (заверенная печатью);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документы, подтверждающие льготы</a:t>
            </a:r>
            <a:r>
              <a:rPr lang="en-US" sz="1800" dirty="0">
                <a:latin typeface="Sylfaen" panose="010A0502050306030303" pitchFamily="18" charset="0"/>
                <a:cs typeface="Times New Roman" pitchFamily="18" charset="0"/>
              </a:rPr>
              <a:t>,</a:t>
            </a: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 установленные законодательством  Российской Федерации (если такие имеются</a:t>
            </a:r>
            <a:r>
              <a:rPr lang="ru-RU" sz="1800" dirty="0" smtClean="0">
                <a:latin typeface="Sylfaen" panose="010A0502050306030303" pitchFamily="18" charset="0"/>
                <a:cs typeface="Times New Roman" pitchFamily="18" charset="0"/>
              </a:rPr>
              <a:t>);</a:t>
            </a:r>
            <a:endParaRPr lang="ru-RU" sz="1800" dirty="0">
              <a:latin typeface="Sylfaen" panose="010A0502050306030303" pitchFamily="18" charset="0"/>
              <a:cs typeface="Times New Roman" pitchFamily="18" charset="0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  <a:cs typeface="Times New Roman" pitchFamily="18" charset="0"/>
              </a:rPr>
              <a:t>дополнительные документы (дипломы о спортивных или других достижениях, ходатайства руководителей различных организаций и т.д., имеющих отношение к кандидату).</a:t>
            </a:r>
          </a:p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495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076" y="-33355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 smtClean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Контакты</a:t>
            </a:r>
            <a:endParaRPr lang="ru-RU" sz="1800" dirty="0">
              <a:solidFill>
                <a:schemeClr val="bg1"/>
              </a:solidFill>
              <a:latin typeface="Sylfaen" panose="010A0502050306030303" pitchFamily="18" charset="0"/>
              <a:cs typeface="Arial" panose="020B0604020202020204" pitchFamily="34" charset="0"/>
            </a:endParaRP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13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816" y="843558"/>
            <a:ext cx="87926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0829790"/>
              </p:ext>
            </p:extLst>
          </p:nvPr>
        </p:nvGraphicFramePr>
        <p:xfrm>
          <a:off x="397715" y="769970"/>
          <a:ext cx="8362015" cy="4208797"/>
        </p:xfrm>
        <a:graphic>
          <a:graphicData uri="http://schemas.openxmlformats.org/drawingml/2006/table">
            <a:tbl>
              <a:tblPr firstRow="1" firstCol="1" bandRow="1"/>
              <a:tblGrid>
                <a:gridCol w="4820668"/>
                <a:gridCol w="3541347"/>
              </a:tblGrid>
              <a:tr h="4680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100" b="1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г. Екатеринбург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пожарно-спасательный отряд, ул. Серафимы Дерябиной, 16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тел. 8(343)346-14-06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Специализированная пожарно-спасательная часть</a:t>
                      </a:r>
                      <a:r>
                        <a:rPr lang="ru-RU" sz="1000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ул. Таганская, 58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тел. 8(343) 306-50-57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Тавда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19 пожарно-спасательный отряд, ул.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Шоссейная, 36-а</a:t>
                      </a: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8(3436)05-21-12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lvl="0" eaLnBrk="1" fontAlgn="auto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endParaRPr lang="ru-RU" sz="1000" b="0" dirty="0" smtClean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100" b="1" kern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г. Верхняя </a:t>
                      </a:r>
                      <a:r>
                        <a:rPr lang="ru-RU" sz="1100" b="1" kern="12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Пышма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kern="1200" dirty="0" smtClean="0">
                          <a:effectLst/>
                          <a:latin typeface="Times New Roman"/>
                          <a:ea typeface="Times New Roman"/>
                        </a:rPr>
                        <a:t>60 пожарно-спасательный отряд, ул. Феофанова, 1                                                    тел. 8 (922) 137-01-61</a:t>
                      </a:r>
                      <a:endParaRPr lang="ru-RU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64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Нижний Тагил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2 пожарно-спасательный отряд, 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ул.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Восточное шоссе, 26а  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тел.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8(3435)34-42-85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пожарно-спасательный отряд, ул. Октябрьской революции, 27 б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тел. 8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(3435) 42-28-06</a:t>
                      </a:r>
                      <a:endParaRPr lang="ru-RU" sz="1000" b="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100" b="1" kern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г. Красноуфимск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kern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32</a:t>
                      </a:r>
                      <a:r>
                        <a:rPr lang="ru-RU" sz="1000" b="1" kern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kern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пожарно-спасательный отряд, ул. Ленина, 100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80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 smtClean="0">
                          <a:effectLst/>
                          <a:latin typeface="Times New Roman"/>
                          <a:ea typeface="Times New Roman"/>
                        </a:rPr>
                        <a:t>г. Краснотурьинск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6 пожарно-спасательный отряд, ул. Комарова, 1а </a:t>
                      </a:r>
                    </a:p>
                    <a:p>
                      <a:pPr algn="l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8(34384)6-2808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Кушва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46 пожарно-спасательный отряд, ул. </a:t>
                      </a: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Первомайская, 23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</a:t>
                      </a:r>
                      <a:r>
                        <a:rPr lang="ru-RU" sz="10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8(3434)42-56-71</a:t>
                      </a:r>
                      <a:endParaRPr lang="ru-RU" sz="1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04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2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Первоуральск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10 пожарно-спасательный отряд, ул. </a:t>
                      </a: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Строителей, 13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8(3439)24-04-90; 8(953)005-28-02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Артемовский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54 пожарно-спасательный отряд, ул.</a:t>
                      </a: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Коммунаров, 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8(34363)2-47-44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28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5173980" algn="l"/>
                        </a:tabLs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 smtClean="0">
                          <a:effectLst/>
                          <a:latin typeface="Times New Roman"/>
                          <a:ea typeface="Times New Roman"/>
                        </a:rPr>
                        <a:t>г. Североуральск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15 пожарно-спасательный отряд, ул.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Шахтерская, 3-а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</a:t>
                      </a:r>
                      <a:r>
                        <a:rPr lang="ru-RU" sz="10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8(343)802-07-05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 </a:t>
                      </a:r>
                      <a:r>
                        <a:rPr lang="ru-RU" sz="1100" b="1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р.п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. Белоярский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59 пожарно-спасательный отряд, ул.</a:t>
                      </a:r>
                      <a:r>
                        <a:rPr lang="ru-RU" sz="1000" b="1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Юбилейная, 40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8(3437)72-15-29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134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Каменск-Уральский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63 пожарно-спасательный отряд,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ул. Прокопьева</a:t>
                      </a:r>
                      <a:r>
                        <a:rPr lang="ru-RU" sz="1000" b="0" baseline="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8,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</a:t>
                      </a:r>
                      <a:r>
                        <a:rPr lang="ru-RU" sz="10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8(3439)36-47-63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1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г. Верхотурье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71 пожарно-спасательный отряд, </a:t>
                      </a: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ул. Совхозная</a:t>
                      </a:r>
                      <a:r>
                        <a:rPr lang="ru-RU" sz="1000" b="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00" b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  <a:r>
                        <a:rPr lang="ru-RU" sz="1000" b="0" dirty="0" smtClean="0">
                          <a:effectLst/>
                          <a:latin typeface="Times New Roman"/>
                          <a:ea typeface="Times New Roman"/>
                        </a:rPr>
                        <a:t>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173980" algn="l"/>
                        </a:tabLst>
                        <a:defRPr/>
                      </a:pPr>
                      <a:r>
                        <a:rPr lang="ru-RU" sz="1000" dirty="0" smtClean="0">
                          <a:effectLst/>
                          <a:latin typeface="Times New Roman"/>
                          <a:ea typeface="Times New Roman"/>
                        </a:rPr>
                        <a:t>тел. 8(343)892-17-97</a:t>
                      </a:r>
                      <a:endParaRPr lang="ru-RU" sz="1000" b="1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8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816" y="843558"/>
            <a:ext cx="87926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0556" y="1183066"/>
            <a:ext cx="3478535" cy="3462867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56376" y="105334"/>
            <a:ext cx="1122948" cy="1407967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1043608" y="1183065"/>
            <a:ext cx="3452540" cy="3462867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Поступай в ВУЗ МЧС России!</a:t>
            </a:r>
          </a:p>
          <a:p>
            <a:pPr algn="ctr"/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Мы ждем именно тебя!</a:t>
            </a:r>
          </a:p>
          <a:p>
            <a:pPr algn="ctr"/>
            <a:endParaRPr lang="ru-RU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625010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076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20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Преимущества поступления и обучения в ВУЗ МЧС России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2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9591" y="985335"/>
            <a:ext cx="8792664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представление отсрочки от прохождения срочной службы в ВС РФ на период обучения (в случае поступления на базе 11 классов), а также по окончании ВУЗ МЧС России на период службы в МЧС России (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п.п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з п 1. статьи 24 Федерального закона от 28.03.1998 № 53-ФЗ «О воинской обязанности и военной службе»);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обеспечение жильем на период обучения;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ежемесячная выплата денежного довольствия;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оплата проезда в отпуск на себя и одного члена семьи туда и обратно один раз в год;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обеспечение вещевым имуществом;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трех разовое питание;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по окончании образовательной организации: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  <a:p>
            <a:pPr marL="696912" lvl="0" indent="-342900" algn="just">
              <a:buFont typeface="+mj-lt"/>
              <a:buAutoNum type="arabicParenR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присваивается специальное звание «лейтенант внутренней службы»;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  <a:p>
            <a:pPr marL="696913" lvl="0" indent="-342900" algn="just">
              <a:buFont typeface="+mj-lt"/>
              <a:buAutoNum type="arabicParenR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гарантированное назначение на должность в структурных подразделениях Главного управления МЧС России по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Свердловской области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0215" algn="just">
              <a:spcAft>
                <a:spcPts val="0"/>
              </a:spcAft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337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36124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>
              <a:lnSpc>
                <a:spcPts val="1500"/>
              </a:lnSpc>
            </a:pPr>
            <a:r>
              <a:rPr lang="ru-RU" sz="20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Преимущества дальнейшего прохождения службы в ФПС ГПС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3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816" y="843558"/>
            <a:ext cx="879266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>
              <a:latin typeface="Times New Roman"/>
              <a:ea typeface="Times New Roman"/>
            </a:endParaRP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обязательное государственное страхование жизни и здоровья;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постановка на специальный воинский учет;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льготная пенсия (20 лет стажа службы, включая пять лет обучения);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медицинское обеспечение;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санаторно-курортное обеспечение;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обеспечение жилым и служебным помещением;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обеспечение вещевым имуществом;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несколько видов отпусков в зависимости от стажа и замещаемой должности;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оплата проезда к месту проведения отпуска в пределах территории РФ и обратно сотруднику и одному члену его семьи один раз в год;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оплата командировочных расходов;</a:t>
            </a:r>
          </a:p>
          <a:p>
            <a:pPr marL="457200" lvl="0" indent="-192088" algn="just">
              <a:buFont typeface="Arial" panose="020B0604020202020204" pitchFamily="34" charset="0"/>
              <a:buChar char="•"/>
            </a:pPr>
            <a:r>
              <a:rPr lang="ru-RU" sz="1800" dirty="0">
                <a:latin typeface="Sylfaen" panose="010A0502050306030303" pitchFamily="18" charset="0"/>
              </a:rPr>
              <a:t>льготная очередь в детский сад и школу.</a:t>
            </a:r>
          </a:p>
          <a:p>
            <a:pPr indent="450215" algn="just">
              <a:spcAft>
                <a:spcPts val="0"/>
              </a:spcAft>
            </a:pPr>
            <a:endParaRPr lang="ru-RU" sz="1400" b="1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504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5598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Специальности по которым ведется набор на бюджетную форму обучения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 в качестве курсантов, вступительные испытания и минимальные балы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4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816" y="843558"/>
            <a:ext cx="87926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672607"/>
              </p:ext>
            </p:extLst>
          </p:nvPr>
        </p:nvGraphicFramePr>
        <p:xfrm>
          <a:off x="174968" y="811761"/>
          <a:ext cx="8642360" cy="3956431"/>
        </p:xfrm>
        <a:graphic>
          <a:graphicData uri="http://schemas.openxmlformats.org/drawingml/2006/table">
            <a:tbl>
              <a:tblPr firstRow="1" firstCol="1" bandRow="1"/>
              <a:tblGrid>
                <a:gridCol w="3388920"/>
                <a:gridCol w="1368152"/>
                <a:gridCol w="3885288"/>
              </a:tblGrid>
              <a:tr h="387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специальности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образования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Вступительные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испытания*,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минимальные баллы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16272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20.03.01 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Техносферная 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безопасность»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бакалавриат, 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срок обучения 4 года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20.05.01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«Пожарная безопасность</a:t>
                      </a:r>
                      <a:r>
                        <a:rPr lang="ru-RU" sz="12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специалитет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срок обучения 5 лет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УриГПС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МЧС России)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5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27.03.03</a:t>
                      </a:r>
                    </a:p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«Системный анализ и управление»</a:t>
                      </a: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СПбУ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ГПС МЧС России)</a:t>
                      </a:r>
                    </a:p>
                    <a:p>
                      <a:pPr marL="0" marR="0" lvl="0" indent="0" algn="ctr" defTabSz="7665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бакалавриат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7665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срок обучения 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года</a:t>
                      </a:r>
                    </a:p>
                    <a:p>
                      <a:pPr algn="ctr"/>
                      <a:endParaRPr lang="ru-RU" sz="5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09.03.02</a:t>
                      </a:r>
                    </a:p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«Информационные системы и технологии» </a:t>
                      </a: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(АГПС МЧС России) только юноши</a:t>
                      </a:r>
                    </a:p>
                    <a:p>
                      <a:pPr marL="0" marR="0" lvl="0" indent="0" algn="ctr" defTabSz="7665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бакалавриат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срок обучения 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года</a:t>
                      </a:r>
                      <a:endParaRPr lang="ru-RU" sz="12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Среднее общее образование</a:t>
                      </a:r>
                      <a:b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(11 классов)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(профильная, результаты ЕГЭ);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физика или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химия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(результаты ЕГЭ);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язык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(результаты ЕГЭ);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Дополнительные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вступительные испытания: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(письменно)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физическая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подготовка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(сдача нормативов).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78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Среднее профессиональное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(образование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Математика,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(профильная, результаты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ЕГЭ)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или внутреннее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вступительное испытание   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«Безопасность жизнедеятельности»,</a:t>
                      </a:r>
                      <a:r>
                        <a:rPr lang="en-US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50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физика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или химия,</a:t>
                      </a:r>
                      <a:r>
                        <a:rPr lang="en-US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(результаты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ЕГЭ;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или внутреннее вступительное испытание </a:t>
                      </a: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«экзамен по Пожарной безопасности»,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36;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язык, 36 (результаты ЕГЭ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или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экзамен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Дополнительные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вступительные испытания: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математика,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(письменно)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физическая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подготовка,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(сдача нормативов).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81705" y="4744556"/>
            <a:ext cx="8391034" cy="425202"/>
          </a:xfrm>
        </p:spPr>
        <p:txBody>
          <a:bodyPr>
            <a:noAutofit/>
          </a:bodyPr>
          <a:lstStyle/>
          <a:p>
            <a:pPr algn="l"/>
            <a:r>
              <a:rPr lang="ru-RU" sz="1400" dirty="0" smtClean="0">
                <a:latin typeface="Sylfaen" panose="010A0502050306030303" pitchFamily="18" charset="0"/>
              </a:rPr>
              <a:t/>
            </a:r>
            <a:br>
              <a:rPr lang="ru-RU" sz="1400" dirty="0" smtClean="0">
                <a:latin typeface="Sylfaen" panose="010A0502050306030303" pitchFamily="18" charset="0"/>
              </a:rPr>
            </a:br>
            <a:r>
              <a:rPr lang="ru-RU" sz="1400" dirty="0" smtClean="0">
                <a:latin typeface="Sylfaen" panose="010A0502050306030303" pitchFamily="18" charset="0"/>
              </a:rPr>
              <a:t>*</a:t>
            </a:r>
            <a:r>
              <a:rPr lang="ru-RU" sz="1400" dirty="0">
                <a:latin typeface="Sylfaen" panose="010A0502050306030303" pitchFamily="18" charset="0"/>
              </a:rPr>
              <a:t>Вступительные испытания проводятся в июле месяце, года поступления.</a:t>
            </a:r>
            <a:br>
              <a:rPr lang="ru-RU" sz="1400" dirty="0">
                <a:latin typeface="Sylfaen" panose="010A0502050306030303" pitchFamily="18" charset="0"/>
              </a:rPr>
            </a:b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96262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5598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Специальности по которым ведется набор на бюджетную форму обучения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 в качестве курсантов, вступительные испытания и минимальные балы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5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816" y="843558"/>
            <a:ext cx="87926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9980636"/>
              </p:ext>
            </p:extLst>
          </p:nvPr>
        </p:nvGraphicFramePr>
        <p:xfrm>
          <a:off x="174968" y="811761"/>
          <a:ext cx="8642360" cy="3503534"/>
        </p:xfrm>
        <a:graphic>
          <a:graphicData uri="http://schemas.openxmlformats.org/drawingml/2006/table">
            <a:tbl>
              <a:tblPr firstRow="1" firstCol="1" bandRow="1"/>
              <a:tblGrid>
                <a:gridCol w="3388920"/>
                <a:gridCol w="1368152"/>
                <a:gridCol w="3885288"/>
              </a:tblGrid>
              <a:tr h="387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специальности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образования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Вступительные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испытания*,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минимальные баллы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162727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09.03.02</a:t>
                      </a:r>
                    </a:p>
                    <a:p>
                      <a:pPr algn="ctr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«Информационные системы и технологии» </a:t>
                      </a: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(АГПС МЧС России)</a:t>
                      </a:r>
                      <a:endParaRPr lang="ru-RU" sz="12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7665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бакалавриат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срок обучения 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года</a:t>
                      </a:r>
                      <a:endParaRPr lang="ru-RU" sz="12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Среднее общее образование</a:t>
                      </a:r>
                      <a:b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(11 классов)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(профильная, результаты ЕГЭ);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физика или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химия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(результаты ЕГЭ);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язык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 (результаты ЕГЭ);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Дополнительные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вступительные испытания: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 (письменно)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физическая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подготовка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(сдача нормативов).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78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Среднее профессиональное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(образование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прикладная математика (письменно)</a:t>
                      </a:r>
                      <a:endParaRPr lang="en-US" sz="1200" b="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информационные технологии (письменно)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(письменно);</a:t>
                      </a:r>
                      <a:endParaRPr lang="ru-RU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Дополнительные вступительные испытания: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27 (письменно)</a:t>
                      </a:r>
                      <a:endParaRPr lang="ru-RU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физическая подготовка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30 (сдача нормативов).</a:t>
                      </a:r>
                      <a:endParaRPr lang="ru-RU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endParaRPr lang="ru-RU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00631" y="4515966"/>
            <a:ext cx="8391034" cy="425202"/>
          </a:xfrm>
        </p:spPr>
        <p:txBody>
          <a:bodyPr>
            <a:noAutofit/>
          </a:bodyPr>
          <a:lstStyle/>
          <a:p>
            <a:pPr algn="l"/>
            <a:r>
              <a:rPr lang="ru-RU" sz="1400" dirty="0" smtClean="0">
                <a:latin typeface="Sylfaen" panose="010A0502050306030303" pitchFamily="18" charset="0"/>
              </a:rPr>
              <a:t/>
            </a:r>
            <a:br>
              <a:rPr lang="ru-RU" sz="1400" dirty="0" smtClean="0">
                <a:latin typeface="Sylfaen" panose="010A0502050306030303" pitchFamily="18" charset="0"/>
              </a:rPr>
            </a:br>
            <a:r>
              <a:rPr lang="ru-RU" sz="1400" dirty="0" smtClean="0">
                <a:latin typeface="Sylfaen" panose="010A0502050306030303" pitchFamily="18" charset="0"/>
              </a:rPr>
              <a:t>*</a:t>
            </a:r>
            <a:r>
              <a:rPr lang="ru-RU" sz="1400" dirty="0">
                <a:latin typeface="Sylfaen" panose="010A0502050306030303" pitchFamily="18" charset="0"/>
              </a:rPr>
              <a:t>Вступительные испытания проводятся в июле месяце, года поступления.</a:t>
            </a:r>
            <a:br>
              <a:rPr lang="ru-RU" sz="1400" dirty="0">
                <a:latin typeface="Sylfaen" panose="010A0502050306030303" pitchFamily="18" charset="0"/>
              </a:rPr>
            </a:b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870739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5598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Специальности по которым ведется набор на бюджетную форму обучения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 в качестве курсантов, вступительные испытания и минимальные балы</a:t>
            </a: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6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816" y="843558"/>
            <a:ext cx="87926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3996923"/>
              </p:ext>
            </p:extLst>
          </p:nvPr>
        </p:nvGraphicFramePr>
        <p:xfrm>
          <a:off x="174968" y="811761"/>
          <a:ext cx="8642360" cy="3704205"/>
        </p:xfrm>
        <a:graphic>
          <a:graphicData uri="http://schemas.openxmlformats.org/drawingml/2006/table">
            <a:tbl>
              <a:tblPr firstRow="1" firstCol="1" bandRow="1"/>
              <a:tblGrid>
                <a:gridCol w="3388920"/>
                <a:gridCol w="1368152"/>
                <a:gridCol w="3885288"/>
              </a:tblGrid>
              <a:tr h="38757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Наименование специальности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Уровень образования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Вступительные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испытания*,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минимальные баллы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162727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37.05.02</a:t>
                      </a:r>
                      <a:endParaRPr lang="en-US" sz="1200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Психология служебной деятельности</a:t>
                      </a:r>
                      <a:endParaRPr lang="en-US" sz="12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(СПБУ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ГПС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МЧС России)</a:t>
                      </a:r>
                      <a:endParaRPr lang="ru-RU" sz="1200" b="1" kern="12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lvl="0" indent="0" algn="ctr" defTabSz="76656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бакалавриат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срок обучения 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200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года</a:t>
                      </a:r>
                      <a:endParaRPr lang="ru-RU" sz="1200" dirty="0" smtClean="0">
                        <a:effectLst/>
                        <a:latin typeface="Times New Roman" pitchFamily="18" charset="0"/>
                        <a:ea typeface="Calibri" panose="020F0502020204030204" pitchFamily="34" charset="0"/>
                        <a:cs typeface="Times New Roman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Среднее общее образование</a:t>
                      </a:r>
                      <a:b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(11 классов)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Биология -36 баллов</a:t>
                      </a:r>
                      <a:endParaRPr lang="ru-RU" sz="105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Русский язык-36 баллов</a:t>
                      </a:r>
                      <a:endParaRPr lang="ru-RU" sz="105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</a:rPr>
                        <a:t>по выбору поступающего одно ВИ: Математика (профиль) / Обществознание 36/36 баллов 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Дополнительные вступительные испытания: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27 (письменно)</a:t>
                      </a:r>
                      <a:endParaRPr lang="ru-RU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физическая подготовка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30 (сдача нормативов).</a:t>
                      </a:r>
                      <a:endParaRPr lang="ru-RU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01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Среднее профессиональное 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(образование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Математика и начала анализа;</a:t>
                      </a:r>
                    </a:p>
                    <a:p>
                      <a:pPr marL="342900" marR="0" lvl="0" indent="-342900" algn="l" defTabSz="766567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Symbol"/>
                        <a:buChar char=""/>
                        <a:tabLst/>
                        <a:defRPr/>
                      </a:pPr>
                      <a:r>
                        <a:rPr lang="ru-RU" sz="1050" dirty="0" smtClean="0">
                          <a:effectLst/>
                          <a:latin typeface="Times New Roman"/>
                          <a:ea typeface="Calibri"/>
                        </a:rPr>
                        <a:t>Основы современной физики;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</a:t>
                      </a:r>
                      <a:endParaRPr lang="ru-RU" sz="105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Русский язык;</a:t>
                      </a:r>
                    </a:p>
                    <a:p>
                      <a:pPr marL="0" lvl="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Дополнительные вступительные испытания: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математика</a:t>
                      </a:r>
                      <a:r>
                        <a:rPr lang="en-US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27 (письменно)</a:t>
                      </a:r>
                      <a:endParaRPr lang="ru-RU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физическая подготовка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Times New Roman CYR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30 (сдача нормативов).</a:t>
                      </a:r>
                      <a:endParaRPr lang="ru-RU" sz="1200" dirty="0" smtClean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2248" marR="622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00631" y="4515966"/>
            <a:ext cx="8391034" cy="425202"/>
          </a:xfrm>
        </p:spPr>
        <p:txBody>
          <a:bodyPr>
            <a:noAutofit/>
          </a:bodyPr>
          <a:lstStyle/>
          <a:p>
            <a:pPr algn="l"/>
            <a:r>
              <a:rPr lang="ru-RU" sz="1400" dirty="0" smtClean="0">
                <a:latin typeface="Sylfaen" panose="010A0502050306030303" pitchFamily="18" charset="0"/>
              </a:rPr>
              <a:t/>
            </a:r>
            <a:br>
              <a:rPr lang="ru-RU" sz="1400" dirty="0" smtClean="0">
                <a:latin typeface="Sylfaen" panose="010A0502050306030303" pitchFamily="18" charset="0"/>
              </a:rPr>
            </a:br>
            <a:r>
              <a:rPr lang="ru-RU" sz="1400" dirty="0" smtClean="0">
                <a:latin typeface="Sylfaen" panose="010A0502050306030303" pitchFamily="18" charset="0"/>
              </a:rPr>
              <a:t>*</a:t>
            </a:r>
            <a:r>
              <a:rPr lang="ru-RU" sz="1400" dirty="0">
                <a:latin typeface="Sylfaen" panose="010A0502050306030303" pitchFamily="18" charset="0"/>
              </a:rPr>
              <a:t>Вступительные испытания проводятся в июле месяце, года поступления.</a:t>
            </a:r>
            <a:br>
              <a:rPr lang="ru-RU" sz="1400" dirty="0">
                <a:latin typeface="Sylfaen" panose="010A0502050306030303" pitchFamily="18" charset="0"/>
              </a:rPr>
            </a:b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571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8166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 algn="ctr" defTabSz="914400"/>
            <a:r>
              <a:rPr lang="ru-RU" sz="20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Требования к кандидатам для поступления</a:t>
            </a:r>
          </a:p>
        </p:txBody>
      </p:sp>
      <p:sp>
        <p:nvSpPr>
          <p:cNvPr id="6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7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4316" y="3200274"/>
            <a:ext cx="91414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Предварительный профессиональный отбор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включает себя: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75522" y="3592772"/>
            <a:ext cx="814893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Sylfaen" panose="010A0502050306030303" pitchFamily="18" charset="0"/>
              </a:rPr>
              <a:t>прохождение военно-врачебной комиссии;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Sylfaen" panose="010A0502050306030303" pitchFamily="18" charset="0"/>
              </a:rPr>
              <a:t>прохождение психофизиологического отбора;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Sylfaen" panose="010A0502050306030303" pitchFamily="18" charset="0"/>
              </a:rPr>
              <a:t>сдача нормативов по физической подготовке;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1600" dirty="0">
                <a:latin typeface="Sylfaen" panose="010A0502050306030303" pitchFamily="18" charset="0"/>
              </a:rPr>
              <a:t>проверка достоверности сведений, представленных гражданином для поступления на службу в федеральную противопожарную службу.</a:t>
            </a:r>
          </a:p>
          <a:p>
            <a:pPr marL="457200" lvl="0" indent="-457200" algn="just">
              <a:buFont typeface="Arial" panose="020B0604020202020204" pitchFamily="34" charset="0"/>
              <a:buChar char="•"/>
            </a:pPr>
            <a:endParaRPr lang="ru-RU" sz="1600" dirty="0">
              <a:latin typeface="Sylfaen" panose="010A0502050306030303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9404" y="935114"/>
            <a:ext cx="4250584" cy="113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Уровень образования</a:t>
            </a:r>
            <a:endParaRPr lang="ru-RU" sz="16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49988" y="935114"/>
            <a:ext cx="4074463" cy="113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285750" lvl="0" indent="-2857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 Лица, имеющие среднее (полное) общее образование</a:t>
            </a:r>
            <a:endParaRPr lang="ru-RU" sz="16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ru-RU" sz="1600" b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Лица, имеющие среднее профессиональное образование</a:t>
            </a:r>
            <a:endParaRPr lang="ru-RU" sz="16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9404" y="2066893"/>
            <a:ext cx="4250583" cy="113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b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Возраст поступающих</a:t>
            </a:r>
            <a:endParaRPr lang="ru-RU" sz="16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649989" y="2066893"/>
            <a:ext cx="4074464" cy="113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354013">
              <a:lnSpc>
                <a:spcPct val="107000"/>
              </a:lnSpc>
            </a:pPr>
            <a:r>
              <a:rPr lang="ru-RU" sz="1600" b="1" dirty="0">
                <a:latin typeface="Times New Roman" pitchFamily="18" charset="0"/>
                <a:ea typeface="Times New Roman" panose="02020603050405020304" pitchFamily="18" charset="0"/>
                <a:cs typeface="Times New Roman" pitchFamily="18" charset="0"/>
              </a:rPr>
              <a:t>Не младше 17 лет, не старше 30 лет на год поступления</a:t>
            </a:r>
            <a:endParaRPr lang="ru-RU" sz="1600" dirty="0">
              <a:latin typeface="Times New Roman" pitchFamily="18" charset="0"/>
              <a:ea typeface="Calibri" panose="020F050202020403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927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8166" y="-36652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lvl="0" algn="ctr" defTabSz="914400"/>
            <a:r>
              <a:rPr lang="ru-RU" sz="2000" b="1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Вступительные испытания в ВУЗ МЧС России</a:t>
            </a:r>
          </a:p>
        </p:txBody>
      </p:sp>
      <p:sp>
        <p:nvSpPr>
          <p:cNvPr id="6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8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72677" y="929013"/>
            <a:ext cx="1532305" cy="10666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Баллы за ЕГЭ по физике или химии или экзамен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563168" y="929144"/>
            <a:ext cx="1504776" cy="106654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Баллы за ЕГЭ или экзамен по математике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902880" y="1000750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826288" y="929013"/>
            <a:ext cx="1498670" cy="106667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Баллы за ЕГЭ или экзамен по русскому языку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191850" y="1000138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061278" y="889542"/>
            <a:ext cx="1700142" cy="110614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Баллы за дополнительный экзамен по математике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444208" y="1072355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1137916" y="1004322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61455" y="2360861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874167" y="2262421"/>
            <a:ext cx="1861629" cy="105938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Баллы за дополнительный экзамен по физической подготовке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843808" y="2360861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+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563887" y="2281658"/>
            <a:ext cx="1785239" cy="104015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Баллы за индивидуальные достижения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5575623" y="2387133"/>
            <a:ext cx="5293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=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324958" y="2315900"/>
            <a:ext cx="1710829" cy="100590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СУММА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69825" y="3147814"/>
            <a:ext cx="8582796" cy="1922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90000"/>
              </a:lnSpc>
              <a:tabLst>
                <a:tab pos="355600" algn="l"/>
              </a:tabLst>
            </a:pPr>
            <a:r>
              <a:rPr lang="ru-RU" sz="2800" dirty="0" smtClean="0">
                <a:latin typeface="Sylfaen" panose="010A0502050306030303" pitchFamily="18" charset="0"/>
              </a:rPr>
              <a:t>	</a:t>
            </a:r>
            <a:r>
              <a:rPr lang="ru-RU" sz="1300" dirty="0" smtClean="0">
                <a:latin typeface="Sylfaen" panose="010A0502050306030303" pitchFamily="18" charset="0"/>
              </a:rPr>
              <a:t>Бюджетные места распределяются в </a:t>
            </a:r>
            <a:r>
              <a:rPr lang="ru-RU" sz="1300" dirty="0">
                <a:latin typeface="Sylfaen" panose="010A0502050306030303" pitchFamily="18" charset="0"/>
              </a:rPr>
              <a:t>соответствии с распоряжением МЧС России и только на эти места претендуют кандидаты, направляемые от Главного управления МЧС России по </a:t>
            </a:r>
            <a:r>
              <a:rPr lang="ru-RU" sz="1300" dirty="0" smtClean="0">
                <a:latin typeface="Sylfaen" panose="010A0502050306030303" pitchFamily="18" charset="0"/>
              </a:rPr>
              <a:t>Свердловской области, для юношей ведется набор на 25 </a:t>
            </a:r>
            <a:r>
              <a:rPr lang="ru-RU" sz="1300" dirty="0">
                <a:latin typeface="Sylfaen" panose="010A0502050306030303" pitchFamily="18" charset="0"/>
              </a:rPr>
              <a:t>бюджетных </a:t>
            </a:r>
            <a:r>
              <a:rPr lang="ru-RU" sz="1300" dirty="0" smtClean="0">
                <a:latin typeface="Sylfaen" panose="010A0502050306030303" pitchFamily="18" charset="0"/>
              </a:rPr>
              <a:t>мест в </a:t>
            </a:r>
            <a:r>
              <a:rPr lang="ru-RU" sz="1300" dirty="0">
                <a:latin typeface="Sylfaen" panose="010A0502050306030303" pitchFamily="18" charset="0"/>
              </a:rPr>
              <a:t>Уральском институте ГПС </a:t>
            </a:r>
            <a:r>
              <a:rPr lang="ru-RU" sz="1300" dirty="0" smtClean="0">
                <a:latin typeface="Sylfaen" panose="010A0502050306030303" pitchFamily="18" charset="0"/>
              </a:rPr>
              <a:t>МЧС</a:t>
            </a:r>
            <a:r>
              <a:rPr lang="en-US" sz="1300" dirty="0" smtClean="0">
                <a:latin typeface="Sylfaen" panose="010A0502050306030303" pitchFamily="18" charset="0"/>
              </a:rPr>
              <a:t> </a:t>
            </a:r>
            <a:r>
              <a:rPr lang="ru-RU" sz="1300" dirty="0" smtClean="0">
                <a:latin typeface="Sylfaen" panose="010A0502050306030303" pitchFamily="18" charset="0"/>
              </a:rPr>
              <a:t>России,</a:t>
            </a:r>
            <a:br>
              <a:rPr lang="ru-RU" sz="1300" dirty="0" smtClean="0">
                <a:latin typeface="Sylfaen" panose="010A0502050306030303" pitchFamily="18" charset="0"/>
              </a:rPr>
            </a:br>
            <a:r>
              <a:rPr lang="ru-RU" sz="1300" dirty="0" smtClean="0">
                <a:latin typeface="Sylfaen" panose="010A0502050306030303" pitchFamily="18" charset="0"/>
              </a:rPr>
              <a:t>г</a:t>
            </a:r>
            <a:r>
              <a:rPr lang="ru-RU" sz="1300" dirty="0">
                <a:latin typeface="Sylfaen" panose="010A0502050306030303" pitchFamily="18" charset="0"/>
              </a:rPr>
              <a:t>. </a:t>
            </a:r>
            <a:r>
              <a:rPr lang="ru-RU" sz="1300" dirty="0" smtClean="0">
                <a:latin typeface="Sylfaen" panose="010A0502050306030303" pitchFamily="18" charset="0"/>
              </a:rPr>
              <a:t>Екатеринбург, 1 бюджетное  место в Санкт-Петербургском университете ГПС МЧС России, </a:t>
            </a:r>
            <a:br>
              <a:rPr lang="ru-RU" sz="1300" dirty="0" smtClean="0">
                <a:latin typeface="Sylfaen" panose="010A0502050306030303" pitchFamily="18" charset="0"/>
              </a:rPr>
            </a:br>
            <a:r>
              <a:rPr lang="ru-RU" sz="1300" dirty="0" smtClean="0">
                <a:latin typeface="Sylfaen" panose="010A0502050306030303" pitchFamily="18" charset="0"/>
              </a:rPr>
              <a:t>г. Санкт-Петербург, 1 бюджетное место в Академии ГПС МЧС России (г. Москва). </a:t>
            </a:r>
          </a:p>
          <a:p>
            <a:pPr algn="just">
              <a:lnSpc>
                <a:spcPct val="90000"/>
              </a:lnSpc>
              <a:tabLst>
                <a:tab pos="355600" algn="l"/>
              </a:tabLst>
            </a:pPr>
            <a:r>
              <a:rPr lang="ru-RU" sz="1300" dirty="0" smtClean="0">
                <a:latin typeface="Sylfaen" panose="010A0502050306030303" pitchFamily="18" charset="0"/>
              </a:rPr>
              <a:t>	В </a:t>
            </a:r>
            <a:r>
              <a:rPr lang="ru-RU" sz="1300" dirty="0">
                <a:latin typeface="Sylfaen" panose="010A0502050306030303" pitchFamily="18" charset="0"/>
              </a:rPr>
              <a:t>зависимости от суммы набранных баллов и количества выделенных мест кандидаты выстраиваются в конкурсный список</a:t>
            </a:r>
            <a:r>
              <a:rPr lang="ru-RU" sz="1300" dirty="0" smtClean="0">
                <a:latin typeface="Sylfaen" panose="010A0502050306030303" pitchFamily="18" charset="0"/>
              </a:rPr>
              <a:t>.</a:t>
            </a:r>
          </a:p>
          <a:p>
            <a:pPr algn="just">
              <a:lnSpc>
                <a:spcPct val="90000"/>
              </a:lnSpc>
              <a:tabLst>
                <a:tab pos="355600" algn="l"/>
              </a:tabLst>
            </a:pPr>
            <a:r>
              <a:rPr lang="ru-RU" sz="1300" dirty="0" smtClean="0">
                <a:latin typeface="Sylfaen" panose="010A0502050306030303" pitchFamily="18" charset="0"/>
              </a:rPr>
              <a:t>	Прием девушек осуществляется только по специальности «Пожарная безопасность» в Уральском институте ГПС МЧС России по общему всероссийскому конкурсу.  </a:t>
            </a:r>
            <a:endParaRPr lang="ru-RU" sz="1300" dirty="0">
              <a:latin typeface="Sylfaen" panose="010A05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465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7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Прямая соединительная линия 17"/>
          <p:cNvCxnSpPr>
            <a:cxnSpLocks noChangeShapeType="1"/>
          </p:cNvCxnSpPr>
          <p:nvPr/>
        </p:nvCxnSpPr>
        <p:spPr bwMode="auto">
          <a:xfrm flipH="1">
            <a:off x="9144005" y="562851"/>
            <a:ext cx="1" cy="4606907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Прямая соединительная линия 2"/>
          <p:cNvCxnSpPr>
            <a:cxnSpLocks noChangeShapeType="1"/>
          </p:cNvCxnSpPr>
          <p:nvPr/>
        </p:nvCxnSpPr>
        <p:spPr bwMode="auto">
          <a:xfrm>
            <a:off x="8" y="5165480"/>
            <a:ext cx="9158514" cy="4278"/>
          </a:xfrm>
          <a:prstGeom prst="line">
            <a:avLst/>
          </a:prstGeom>
          <a:noFill/>
          <a:ln w="57150">
            <a:solidFill>
              <a:srgbClr val="23538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Прямоугольник 16"/>
          <p:cNvSpPr/>
          <p:nvPr/>
        </p:nvSpPr>
        <p:spPr>
          <a:xfrm>
            <a:off x="-1076" y="-33355"/>
            <a:ext cx="9159598" cy="699540"/>
          </a:xfrm>
          <a:prstGeom prst="rect">
            <a:avLst/>
          </a:prstGeom>
          <a:solidFill>
            <a:srgbClr val="204D84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609" tIns="38300" rIns="76609" bIns="38300" rtlCol="0" anchor="ctr"/>
          <a:lstStyle/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Требования, предъявляемые к кандидатам </a:t>
            </a:r>
          </a:p>
          <a:p>
            <a:pPr algn="ctr"/>
            <a:r>
              <a:rPr lang="ru-RU" sz="1800" dirty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при проверке физической подготовленности </a:t>
            </a:r>
            <a:r>
              <a:rPr lang="ru-RU" sz="1800" dirty="0" smtClean="0">
                <a:solidFill>
                  <a:schemeClr val="bg1"/>
                </a:solidFill>
                <a:latin typeface="Sylfaen" panose="010A0502050306030303" pitchFamily="18" charset="0"/>
                <a:cs typeface="Arial" panose="020B0604020202020204" pitchFamily="34" charset="0"/>
              </a:rPr>
              <a:t>(юноши) </a:t>
            </a:r>
            <a:endParaRPr lang="ru-RU" sz="1800" dirty="0">
              <a:solidFill>
                <a:schemeClr val="bg1"/>
              </a:solidFill>
              <a:latin typeface="Sylfaen" panose="010A0502050306030303" pitchFamily="18" charset="0"/>
              <a:cs typeface="Arial" panose="020B0604020202020204" pitchFamily="34" charset="0"/>
            </a:endParaRPr>
          </a:p>
        </p:txBody>
      </p:sp>
      <p:sp>
        <p:nvSpPr>
          <p:cNvPr id="20" name="AutoShape 67"/>
          <p:cNvSpPr>
            <a:spLocks noChangeArrowheads="1"/>
          </p:cNvSpPr>
          <p:nvPr/>
        </p:nvSpPr>
        <p:spPr bwMode="auto">
          <a:xfrm>
            <a:off x="8761419" y="16098"/>
            <a:ext cx="382587" cy="179388"/>
          </a:xfrm>
          <a:prstGeom prst="roundRect">
            <a:avLst>
              <a:gd name="adj" fmla="val 45856"/>
            </a:avLst>
          </a:prstGeom>
          <a:solidFill>
            <a:srgbClr val="23538D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68310" tIns="34140" rIns="68310" bIns="34140" anchor="ctr"/>
          <a:lstStyle/>
          <a:p>
            <a:pPr algn="ctr"/>
            <a:fld id="{60EDE839-DBD2-4D4C-94B6-6BCAF007DA54}" type="slidenum">
              <a:rPr lang="ru-RU" altLang="ru-RU">
                <a:solidFill>
                  <a:srgbClr val="FFFFFF"/>
                </a:solidFill>
                <a:cs typeface="Aparajita" panose="020B0604020202020204" pitchFamily="34" charset="0"/>
              </a:rPr>
              <a:pPr algn="ctr"/>
              <a:t>9</a:t>
            </a:fld>
            <a:endParaRPr lang="ru-RU" altLang="ru-RU" dirty="0">
              <a:solidFill>
                <a:srgbClr val="FFFFFF"/>
              </a:solidFill>
              <a:cs typeface="Aparajita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9816" y="843558"/>
            <a:ext cx="87926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ru-RU" sz="18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endParaRPr lang="ru-RU" sz="1400" b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1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 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554017"/>
              </p:ext>
            </p:extLst>
          </p:nvPr>
        </p:nvGraphicFramePr>
        <p:xfrm>
          <a:off x="179509" y="782767"/>
          <a:ext cx="8773202" cy="4258254"/>
        </p:xfrm>
        <a:graphic>
          <a:graphicData uri="http://schemas.openxmlformats.org/drawingml/2006/table">
            <a:tbl>
              <a:tblPr/>
              <a:tblGrid>
                <a:gridCol w="689221"/>
                <a:gridCol w="689221"/>
                <a:gridCol w="703577"/>
                <a:gridCol w="847167"/>
                <a:gridCol w="689221"/>
                <a:gridCol w="689221"/>
                <a:gridCol w="689221"/>
                <a:gridCol w="689221"/>
                <a:gridCol w="689221"/>
                <a:gridCol w="689221"/>
                <a:gridCol w="904601"/>
                <a:gridCol w="804089"/>
              </a:tblGrid>
              <a:tr h="329215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 числа гражданской молодежи, не служившей в ВС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Из числа сотрудников МЧС России и гражданской молодежи, отслужившей в ВС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921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Бег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Подтягивание на перекладине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Кросс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Бег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Подтягивание на перекладине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Кросс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8462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 м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раз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3000 м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 м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Кол-во раз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3000 м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173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Сек.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Мин.,сек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Сек.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Мин.,сек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Баллы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11,32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11,35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11,52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11,38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11,56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12,04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11,47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12,08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11,53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11,56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12,25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13,9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12,04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12,08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12,35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14,1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14,7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12,4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12,16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46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12,45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12,2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2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14,8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Менее 8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12,45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14,3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Менее 10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Более 12,20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marL="8040" marR="8040" marT="804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6583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46534</TotalTime>
  <Words>1550</Words>
  <Application>Microsoft Office PowerPoint</Application>
  <PresentationFormat>Экран (16:9)</PresentationFormat>
  <Paragraphs>693</Paragraphs>
  <Slides>14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 *Вступительные испытания проводятся в июле месяце, года поступления. </vt:lpstr>
      <vt:lpstr> *Вступительные испытания проводятся в июле месяце, года поступления. </vt:lpstr>
      <vt:lpstr> *Вступительные испытания проводятся в июле месяце, года поступления.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ВНИИПО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Исаев Филипп Юрьевич</cp:lastModifiedBy>
  <cp:revision>2514</cp:revision>
  <cp:lastPrinted>2022-01-25T18:19:06Z</cp:lastPrinted>
  <dcterms:created xsi:type="dcterms:W3CDTF">2016-03-10T11:15:22Z</dcterms:created>
  <dcterms:modified xsi:type="dcterms:W3CDTF">2023-09-28T11:55:49Z</dcterms:modified>
</cp:coreProperties>
</file>