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7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24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9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1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9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7032-34A1-433C-BE2E-0BF60142C58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6A87-3552-4B10-8D2A-1FEBEA6B3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1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717" y="291624"/>
            <a:ext cx="5029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cap="smal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«Образование – это фундамент, основа, на которой строится </a:t>
            </a:r>
          </a:p>
          <a:p>
            <a:pPr algn="r"/>
            <a:r>
              <a:rPr lang="ru-RU" sz="2400" cap="small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наше общее будущее».</a:t>
            </a:r>
            <a:endParaRPr lang="ru-RU" sz="2000" cap="small" dirty="0"/>
          </a:p>
          <a:p>
            <a:pPr algn="r"/>
            <a:r>
              <a:rPr lang="ru-RU" sz="2000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А. </a:t>
            </a:r>
            <a:r>
              <a:rPr lang="ru-RU" sz="2000" i="1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Текслер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9"/>
          <a:stretch/>
        </p:blipFill>
        <p:spPr>
          <a:xfrm>
            <a:off x="1313717" y="1799729"/>
            <a:ext cx="3523197" cy="469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192883" y="766543"/>
            <a:ext cx="353090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ea typeface="Yu Gothic UI Semibold" panose="020B0700000000000000" pitchFamily="34" charset="-128"/>
              </a:rPr>
              <a:t>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ННОТАЦИИ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 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БАКАЛАВРИАТА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ППИ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ЮУрГГПУ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84056" y="5986914"/>
            <a:ext cx="174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Челябинск 2022</a:t>
            </a:r>
          </a:p>
        </p:txBody>
      </p:sp>
      <p:pic>
        <p:nvPicPr>
          <p:cNvPr id="16" name="Рисунок 15" descr="E:\Старые документы\новые документы\образцы\элементы к буклету\герб ЮУрГГПУ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75" y="195043"/>
            <a:ext cx="704268" cy="83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45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8059" y="9047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675" y="5596235"/>
            <a:ext cx="5390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gradFill>
                  <a:gsLst>
                    <a:gs pos="91000">
                      <a:schemeClr val="accent2">
                        <a:lumMod val="75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72000">
                      <a:schemeClr val="accent6">
                        <a:lumMod val="60000"/>
                      </a:schemeClr>
                    </a:gs>
                  </a:gsLst>
                  <a:lin ang="2700000" scaled="1"/>
                </a:gradFill>
                <a:latin typeface="Arial Narrow" panose="020B0606020202030204" pitchFamily="34" charset="0"/>
              </a:rPr>
              <a:t>Адрес приемной комиссии:</a:t>
            </a:r>
          </a:p>
          <a:p>
            <a:r>
              <a:rPr lang="ru-RU" dirty="0">
                <a:latin typeface="Arial Narrow" panose="020B0606020202030204" pitchFamily="34" charset="0"/>
              </a:rPr>
              <a:t>454080, г. Челябинск, пр. Ленина, д. 69, ауд. 118</a:t>
            </a:r>
          </a:p>
          <a:p>
            <a:r>
              <a:rPr lang="ru-RU" dirty="0">
                <a:latin typeface="Arial Narrow" panose="020B0606020202030204" pitchFamily="34" charset="0"/>
              </a:rPr>
              <a:t>Тел. 8(351) 216-63-54, 210-54-88, 210-54-68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68010"/>
              </p:ext>
            </p:extLst>
          </p:nvPr>
        </p:nvGraphicFramePr>
        <p:xfrm>
          <a:off x="479676" y="5125248"/>
          <a:ext cx="1044324" cy="127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Точечный рисунок" r:id="rId4" imgW="1047619" imgH="1276190" progId="Paint.Picture">
                  <p:embed/>
                </p:oleObj>
              </mc:Choice>
              <mc:Fallback>
                <p:oleObj name="Точечный рисунок" r:id="rId4" imgW="1047619" imgH="127619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76" y="5125248"/>
                        <a:ext cx="1044324" cy="1271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https://sun9-12.userapi.com/c841630/v841630605/6811/_f2UZX22XbI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7730" y="338435"/>
            <a:ext cx="9339533" cy="5231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848051" y="5632623"/>
            <a:ext cx="420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gradFill flip="none" rotWithShape="1">
                  <a:gsLst>
                    <a:gs pos="98000">
                      <a:schemeClr val="accent2">
                        <a:lumMod val="75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Segoe Script" panose="030B0504020000000003" pitchFamily="66" charset="0"/>
              </a:rPr>
              <a:t>Наш выпускник </a:t>
            </a:r>
          </a:p>
          <a:p>
            <a:pPr algn="ctr"/>
            <a:r>
              <a:rPr lang="ru-RU" sz="2400" b="1" dirty="0">
                <a:gradFill flip="none" rotWithShape="1">
                  <a:gsLst>
                    <a:gs pos="98000">
                      <a:schemeClr val="accent2">
                        <a:lumMod val="75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Segoe Script" panose="030B0504020000000003" pitchFamily="66" charset="0"/>
              </a:rPr>
              <a:t>востребован всегда!</a:t>
            </a:r>
          </a:p>
        </p:txBody>
      </p:sp>
    </p:spTree>
    <p:extLst>
      <p:ext uri="{BB962C8B-B14F-4D97-AF65-F5344CB8AC3E}">
        <p14:creationId xmlns:p14="http://schemas.microsoft.com/office/powerpoint/2010/main" val="107426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35" y="644267"/>
            <a:ext cx="5778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44.03.04 – Профессиональное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обучение (по отраслям)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Декоративно-прикладное </a:t>
            </a:r>
            <a:endParaRPr lang="ru-RU" sz="2800" b="1" cap="all" dirty="0">
              <a:gradFill flip="none" rotWithShape="1">
                <a:gsLst>
                  <a:gs pos="62000">
                    <a:schemeClr val="accent2">
                      <a:lumMod val="75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искусство и дизайн</a:t>
            </a:r>
            <a:endParaRPr lang="ru-RU" sz="2800" b="1" cap="all" dirty="0">
              <a:gradFill flip="none" rotWithShape="1">
                <a:gsLst>
                  <a:gs pos="62000">
                    <a:schemeClr val="accent2">
                      <a:lumMod val="75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https://chernozem.info/wp-content/uploads/2017/03/1-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58" y="3027977"/>
            <a:ext cx="281432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13886" y="4996477"/>
            <a:ext cx="54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Очная, заочная формы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Бюджетная и коммерческая основы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659" y="2801267"/>
            <a:ext cx="5556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Проектирование 		  - Формообразование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Рисунок			  - Живопись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</a:t>
            </a:r>
            <a:r>
              <a:rPr lang="ru-RU" dirty="0" err="1">
                <a:latin typeface="Arial Narrow" panose="020B0606020202030204" pitchFamily="34" charset="0"/>
              </a:rPr>
              <a:t>Цветоведение</a:t>
            </a:r>
            <a:r>
              <a:rPr lang="ru-RU" dirty="0">
                <a:latin typeface="Arial Narrow" panose="020B0606020202030204" pitchFamily="34" charset="0"/>
              </a:rPr>
              <a:t> и </a:t>
            </a:r>
            <a:r>
              <a:rPr lang="ru-RU" dirty="0" err="1">
                <a:latin typeface="Arial Narrow" panose="020B0606020202030204" pitchFamily="34" charset="0"/>
              </a:rPr>
              <a:t>колористика</a:t>
            </a:r>
            <a:r>
              <a:rPr lang="ru-RU" dirty="0">
                <a:latin typeface="Arial Narrow" panose="020B0606020202030204" pitchFamily="34" charset="0"/>
              </a:rPr>
              <a:t>	  - Пленэр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История и теория дизайна	  - История искусства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Материаловедение		  - Основы композиции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Конструирование одежды	  - Моделирование одежды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Технология швейных изделий  - Рисунок фигуры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Компьютерная графика	  - Пластическая анатомия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Графика фигуры…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9888" y="215944"/>
            <a:ext cx="5460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образовательные учреждения среднего профессионального и дополнительного профессионального образования, </a:t>
            </a: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учебно-курсовые сети предприятий и организаций, </a:t>
            </a: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центры по подготовке, переподготовке и повышению квалификации рабочих, служащих и специалистов среднего звена,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службы занятости населения.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96001" y="5640293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/>
          </a:bodyPr>
          <a:lstStyle/>
          <a:p>
            <a:pPr algn="ctr"/>
            <a:r>
              <a:rPr lang="ru-RU" sz="2000" cap="small" dirty="0"/>
              <a:t>  Образование средствами искусства!     </a:t>
            </a:r>
          </a:p>
        </p:txBody>
      </p:sp>
    </p:spTree>
    <p:extLst>
      <p:ext uri="{BB962C8B-B14F-4D97-AF65-F5344CB8AC3E}">
        <p14:creationId xmlns:p14="http://schemas.microsoft.com/office/powerpoint/2010/main" val="170441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35" y="644267"/>
            <a:ext cx="5778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44.03.04 – Профессиональное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обучение (по отраслям)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Информатика </a:t>
            </a:r>
            <a:b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 вычислительная техника</a:t>
            </a:r>
            <a:endParaRPr lang="ru-RU" sz="2800" b="1" cap="all" dirty="0">
              <a:gradFill flip="none" rotWithShape="1">
                <a:gsLst>
                  <a:gs pos="62000">
                    <a:schemeClr val="accent2">
                      <a:lumMod val="75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886" y="4996477"/>
            <a:ext cx="54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Очная, заочная формы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Бюджетная и коммерческая основы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635" y="2604365"/>
            <a:ext cx="5489275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Теория алгоритмов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Аппаратные средства вычислительной техники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Технические средства информатизации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Операционные системы и среды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Компьютерные коммуникации и сети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Системы управления базами данных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Мультимедийные технологии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Языки и системы программирования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Технология разработки программных продуктов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Основы информационной безопасности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Профессиональные компетенции </a:t>
            </a:r>
            <a:r>
              <a:rPr lang="en-US" dirty="0" err="1">
                <a:latin typeface="Arial Narrow" panose="020B0606020202030204" pitchFamily="34" charset="0"/>
              </a:rPr>
              <a:t>WorldSkills</a:t>
            </a:r>
            <a:r>
              <a:rPr lang="ru-RU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659" y="215944"/>
            <a:ext cx="559895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образовательные учреждения среднего профессионального и дополнительного профессионального образования, 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учебно-курсовые сети предприятий и организаций, 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центры по подготовке, переподготовке и повышению квалификации рабочих, служащих и специалистов среднего звена, 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службы занятости населения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96001" y="5640293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/>
          </a:bodyPr>
          <a:lstStyle/>
          <a:p>
            <a:pPr algn="ctr"/>
            <a:r>
              <a:rPr lang="ru-RU" sz="2000" cap="small" dirty="0"/>
              <a:t>   пространство возможностей! </a:t>
            </a:r>
            <a:r>
              <a:rPr lang="ru-RU" sz="100" cap="small" dirty="0"/>
              <a:t>0000000000000</a:t>
            </a:r>
            <a:r>
              <a:rPr lang="ru-RU" sz="2000" cap="small" dirty="0"/>
              <a:t>       </a:t>
            </a:r>
          </a:p>
        </p:txBody>
      </p:sp>
      <p:pic>
        <p:nvPicPr>
          <p:cNvPr id="12" name="Рисунок 11" descr="https://i2.haber7.net/haber/haber7/thumbs_big/2019/48/savunmadaki_tecrube_sivil_alana_aktarilacak_1574921022_26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76" y="3113427"/>
            <a:ext cx="3129979" cy="187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94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35" y="644267"/>
            <a:ext cx="5778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44.03.04 – Профессиональное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обучение (по отраслям)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транспорт</a:t>
            </a:r>
            <a:endParaRPr lang="ru-RU" sz="2800" b="1" cap="all" dirty="0">
              <a:gradFill flip="none" rotWithShape="1">
                <a:gsLst>
                  <a:gs pos="62000">
                    <a:schemeClr val="accent2">
                      <a:lumMod val="75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886" y="4996477"/>
            <a:ext cx="54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Очная, заочная формы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Бюджетная и коммерческая основы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4553" y="1940543"/>
            <a:ext cx="5473561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>
              <a:lnSpc>
                <a:spcPct val="85000"/>
              </a:lnSpc>
            </a:pPr>
            <a:r>
              <a:rPr lang="ru-RU" dirty="0"/>
              <a:t>- </a:t>
            </a:r>
            <a:r>
              <a:rPr lang="ru-RU" dirty="0">
                <a:latin typeface="Arial Narrow" panose="020B0606020202030204" pitchFamily="34" charset="0"/>
              </a:rPr>
              <a:t>История науки и техники автомобилизации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Инженерная графика и машиностроительное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черчение, виртуальное моделирование деталей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Техническая механика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Электротехника, электроника и электрооборудование автомобилей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Гидравлика и гидропривод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Термодинамика и рабочие процессы двигателей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Проектирование автопредприятий, учебных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мастерских, лабораторий и классов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Микропроцессорная техника автомобилей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Устройство трансмиссии и ходовой части автомобилей</a:t>
            </a:r>
          </a:p>
          <a:p>
            <a:pPr lvl="0"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Организация перевозок</a:t>
            </a:r>
          </a:p>
          <a:p>
            <a:pPr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- Геоинформационные системы в</a:t>
            </a:r>
          </a:p>
          <a:p>
            <a:pPr>
              <a:lnSpc>
                <a:spcPct val="85000"/>
              </a:lnSpc>
            </a:pPr>
            <a:r>
              <a:rPr lang="ru-RU" dirty="0">
                <a:latin typeface="Arial Narrow" panose="020B0606020202030204" pitchFamily="34" charset="0"/>
              </a:rPr>
              <a:t>автотранспортной отрасли и транспортная логистика…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659" y="215944"/>
            <a:ext cx="5598957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indent="-285750">
              <a:lnSpc>
                <a:spcPct val="85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педагогическая</a:t>
            </a:r>
          </a:p>
          <a:p>
            <a:pPr marL="285750" indent="-285750">
              <a:lnSpc>
                <a:spcPct val="85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научно-исследовательская</a:t>
            </a:r>
          </a:p>
          <a:p>
            <a:pPr marL="285750" indent="-285750">
              <a:lnSpc>
                <a:spcPct val="85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проектная</a:t>
            </a:r>
          </a:p>
          <a:p>
            <a:pPr marL="285750" indent="-285750">
              <a:lnSpc>
                <a:spcPct val="85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информационно-технологическая</a:t>
            </a:r>
          </a:p>
          <a:p>
            <a:pPr marL="285750" indent="-285750">
              <a:lnSpc>
                <a:spcPct val="85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экспертно-консультационная</a:t>
            </a:r>
          </a:p>
          <a:p>
            <a:pPr marL="285750" indent="-285750">
              <a:lnSpc>
                <a:spcPct val="85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организационно-управленческая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96001" y="5640293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 fontScale="85000" lnSpcReduction="10000"/>
          </a:bodyPr>
          <a:lstStyle/>
          <a:p>
            <a:pPr algn="ctr"/>
            <a:r>
              <a:rPr lang="ru-RU" sz="2000" cap="small" dirty="0"/>
              <a:t>   Академические традиции, инновационные технологии! </a:t>
            </a:r>
            <a:r>
              <a:rPr lang="ru-RU" sz="100" cap="small" dirty="0"/>
              <a:t>           </a:t>
            </a:r>
            <a:r>
              <a:rPr lang="ru-RU" sz="2000" cap="small" dirty="0"/>
              <a:t>.</a:t>
            </a:r>
          </a:p>
        </p:txBody>
      </p:sp>
      <p:pic>
        <p:nvPicPr>
          <p:cNvPr id="13" name="Рисунок 12" descr="http://spk-satka.ru/wp-content/uploads/2019/01/19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9664" y="2658186"/>
            <a:ext cx="3004686" cy="233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44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35" y="644267"/>
            <a:ext cx="57783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44.03.04 – Профессиональное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обучение (по отраслям)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Экономика и управление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886" y="4996477"/>
            <a:ext cx="54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Очная, заочная формы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Бюджетная и коммерческая основы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659" y="2081070"/>
            <a:ext cx="5364478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Налоги и налогообложение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Маркетинг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Бухгалтерский учет, экономический анализ и аудит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Экономика и организация производства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Инвестиционный анализ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Экономическая география и </a:t>
            </a:r>
            <a:r>
              <a:rPr lang="ru-RU" dirty="0" err="1">
                <a:latin typeface="Arial Narrow" panose="020B0606020202030204" pitchFamily="34" charset="0"/>
              </a:rPr>
              <a:t>регионалистика</a:t>
            </a:r>
            <a:endParaRPr lang="ru-RU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Менеджмент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Статистика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Теория бухгалтерского учета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Финансы, денежное обращений и кредит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Предпринимательское право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Ценообразование</a:t>
            </a:r>
          </a:p>
          <a:p>
            <a:pPr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Государственное регулирование экономики…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659" y="215944"/>
            <a:ext cx="559895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Область профессиональной деятельности: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педагогическая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научно-исследовательская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проектная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экспертно-консультационная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финансовая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организационно-управленческая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96001" y="5640293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/>
          </a:bodyPr>
          <a:lstStyle/>
          <a:p>
            <a:pPr algn="ctr"/>
            <a:r>
              <a:rPr lang="ru-RU" sz="2000" cap="small" dirty="0"/>
              <a:t>    Знания – самый лучший капитал!  </a:t>
            </a:r>
            <a:r>
              <a:rPr lang="ru-RU" sz="100" cap="small" dirty="0"/>
              <a:t>0000000000000</a:t>
            </a:r>
            <a:r>
              <a:rPr lang="ru-RU" sz="2000" cap="small" dirty="0"/>
              <a:t>       </a:t>
            </a:r>
          </a:p>
        </p:txBody>
      </p:sp>
      <p:pic>
        <p:nvPicPr>
          <p:cNvPr id="13" name="Рисунок 12" descr="https://mybuzines.ru/marinbiz.ru/wp-content/uploads/2016/04/fdcf121ab96a4a204b63a97738445f25-900x68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7984" y="2574700"/>
            <a:ext cx="3020644" cy="242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20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463" y="841543"/>
            <a:ext cx="55016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54.03.01 – Дизайн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Графический дизайн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3137" y="4847243"/>
            <a:ext cx="52361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Очно-заочная форма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Коммерческая основа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660" y="2217358"/>
            <a:ext cx="5682115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История искусств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Академический рисунок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Академическая живопись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Академическая скульптура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Основы проектной графики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Основы перспективы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История графического дизайна и рекламы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Проектирование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Макетирование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Защита интеллектуальной собственности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</a:t>
            </a:r>
            <a:r>
              <a:rPr lang="ru-RU" dirty="0" err="1">
                <a:latin typeface="Arial Narrow" panose="020B0606020202030204" pitchFamily="34" charset="0"/>
              </a:rPr>
              <a:t>Цветоведение</a:t>
            </a:r>
            <a:r>
              <a:rPr lang="ru-RU" dirty="0">
                <a:latin typeface="Arial Narrow" panose="020B0606020202030204" pitchFamily="34" charset="0"/>
              </a:rPr>
              <a:t>. Химия и физика цвета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Фирменный стиль предприятия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Основы </a:t>
            </a:r>
            <a:r>
              <a:rPr lang="ru-RU" dirty="0" err="1">
                <a:latin typeface="Arial Narrow" panose="020B0606020202030204" pitchFamily="34" charset="0"/>
              </a:rPr>
              <a:t>стилеообразования</a:t>
            </a:r>
            <a:r>
              <a:rPr lang="ru-RU" dirty="0">
                <a:latin typeface="Arial Narrow" panose="020B0606020202030204" pitchFamily="34" charset="0"/>
              </a:rPr>
              <a:t> в дизайне…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660" y="215944"/>
            <a:ext cx="5371162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средства массовой информации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компании, специализирующиеся на изготовлении полиграфической продукции, канцтоваров, упаковки, сувенирной продукции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компании, специализирующиеся на создании фирменного стиля, наружной рекламы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образовательные организации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67117" y="5714565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 fontScale="70000" lnSpcReduction="20000"/>
          </a:bodyPr>
          <a:lstStyle/>
          <a:p>
            <a:pPr algn="ctr"/>
            <a:r>
              <a:rPr lang="ru-RU" sz="2000" cap="small" dirty="0"/>
              <a:t>    Креативный студент – сегодня, успешный профессионал – завтра!  </a:t>
            </a:r>
            <a:r>
              <a:rPr lang="ru-RU" sz="100" cap="small" dirty="0"/>
              <a:t>0000000000000</a:t>
            </a:r>
            <a:r>
              <a:rPr lang="ru-RU" sz="2000" cap="small" dirty="0"/>
              <a:t>       </a:t>
            </a:r>
          </a:p>
        </p:txBody>
      </p:sp>
      <p:pic>
        <p:nvPicPr>
          <p:cNvPr id="12" name="Рисунок 11" descr="https://cham.com.ua/wp-content/uploads/2017/10/Dizayn-1024x6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44" y="2730774"/>
            <a:ext cx="3511641" cy="21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01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635" y="644267"/>
            <a:ext cx="57783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38.03.02 – Менеджмент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Управление человеческими ресурсами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6252" y="5164763"/>
            <a:ext cx="5447899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3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Очно-заочная форма обучения</a:t>
            </a:r>
          </a:p>
          <a:p>
            <a:pPr algn="ctr">
              <a:lnSpc>
                <a:spcPct val="13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Коммерческая основа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7850" y="1280655"/>
            <a:ext cx="5489275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/>
              <a:t>- </a:t>
            </a:r>
            <a:r>
              <a:rPr lang="ru-RU" dirty="0">
                <a:latin typeface="Arial Narrow" panose="020B0606020202030204" pitchFamily="34" charset="0"/>
              </a:rPr>
              <a:t>Статистика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Информационные технологии в менеджменте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Теория бухгалтерского учета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Налоги и налогообложение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История управленческой мысли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Маркетинг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Учет и анализ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Финансовый менеджмент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Корпоративная социальная ответственность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Технологии практического менеджмента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Стратегический менеджмент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Управление производством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Системный анализ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Управление качеством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Антикризисное управление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Мировая экономика</a:t>
            </a:r>
          </a:p>
          <a:p>
            <a:pPr lvl="0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Arial Narrow" panose="020B0606020202030204" pitchFamily="34" charset="0"/>
              </a:rPr>
              <a:t>- Высший менеджмент для руководителей…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4173" y="215944"/>
            <a:ext cx="5656443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предприятия различных видов деятельности 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органы государственного и муниципального управления 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бизнес и предпринимательство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96000" y="5732995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/>
          </a:bodyPr>
          <a:lstStyle/>
          <a:p>
            <a:pPr algn="ctr"/>
            <a:r>
              <a:rPr lang="ru-RU" sz="2000" cap="small" dirty="0"/>
              <a:t>         Люди – ключ к успеху!         </a:t>
            </a:r>
            <a:r>
              <a:rPr lang="ru-RU" sz="100" cap="small" dirty="0"/>
              <a:t>0000000000000</a:t>
            </a:r>
            <a:r>
              <a:rPr lang="ru-RU" sz="2000" cap="small" dirty="0"/>
              <a:t>       </a:t>
            </a:r>
          </a:p>
        </p:txBody>
      </p:sp>
      <p:pic>
        <p:nvPicPr>
          <p:cNvPr id="13" name="Рисунок 12" descr="https://dropo.ru/wp-content/uploads/2018/05/management-1024x76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4935" r="10187" b="4604"/>
          <a:stretch/>
        </p:blipFill>
        <p:spPr bwMode="auto">
          <a:xfrm>
            <a:off x="635034" y="2718732"/>
            <a:ext cx="2698750" cy="227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092" y="2858348"/>
            <a:ext cx="25496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«Заберите у меня людей и оставьте заводы, через год у меня будет одна трава; заберите у меня заводы и оставьте людей, через год у меня будут новые заводы».</a:t>
            </a:r>
            <a:endParaRPr lang="ru-RU" sz="1700" dirty="0"/>
          </a:p>
          <a:p>
            <a:pPr algn="r"/>
            <a:r>
              <a:rPr lang="ru-RU" sz="17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Г. Форд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75099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909" y="557915"/>
            <a:ext cx="57783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44.03.04 – Профессиональное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обучение (по отраслям)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Правоведение </a:t>
            </a:r>
            <a:b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 правоохранительная деятельность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886" y="4996477"/>
            <a:ext cx="54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Заочная форма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Бюджетная и коммерческая основы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659" y="2801267"/>
            <a:ext cx="5556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Образовательное право	- Конституционное право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Гражданское право		- Уголовное право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Административное право	- Гражданский процесс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Трудовое право		- Семейное право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Уголовный процесс	- Информационное право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Экологическое право	- Земельное право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Криминология		- Налоговое право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Арбитражный процесс	- </a:t>
            </a:r>
            <a:r>
              <a:rPr lang="ru-RU" dirty="0" err="1">
                <a:latin typeface="Arial Narrow" panose="020B0606020202030204" pitchFamily="34" charset="0"/>
              </a:rPr>
              <a:t>Конфликтология</a:t>
            </a:r>
            <a:endParaRPr lang="ru-RU" dirty="0"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- Адвокатура…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659" y="215944"/>
            <a:ext cx="5598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образовательные учреждения среднего профессионального и дополнительного профессионального образования,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учебно-курсовые сети предприятий и организаций,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центры по подготовке, переподготовке и повышению квалификации рабочих, служащих и специалистов среднего звена,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службы занятости населения.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83169" y="5640293"/>
            <a:ext cx="5755905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/>
          </a:bodyPr>
          <a:lstStyle/>
          <a:p>
            <a:pPr algn="ctr"/>
            <a:r>
              <a:rPr lang="ru-RU" sz="2000" cap="small" dirty="0"/>
              <a:t>   Новые цели требуют новых знаний! </a:t>
            </a:r>
            <a:r>
              <a:rPr lang="ru-RU" sz="100" cap="small" dirty="0"/>
              <a:t>0000000000000</a:t>
            </a:r>
            <a:r>
              <a:rPr lang="ru-RU" sz="2000" cap="small" dirty="0"/>
              <a:t>       </a:t>
            </a:r>
          </a:p>
        </p:txBody>
      </p:sp>
      <p:pic>
        <p:nvPicPr>
          <p:cNvPr id="13" name="Рисунок 12" descr="https://utro.1obl.ru/upload/medialibrary/90b/90b577972e7354f089c035bc4a04f73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581" y="3239448"/>
            <a:ext cx="2863850" cy="190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9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909" y="557915"/>
            <a:ext cx="57783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Направление: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44.03.04 – Профессиональное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Century" panose="02040604050505020304" pitchFamily="18" charset="0"/>
              </a:rPr>
              <a:t>обучение (по отраслям)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Профиль: </a:t>
            </a:r>
          </a:p>
          <a:p>
            <a:pPr algn="ctr"/>
            <a:r>
              <a:rPr lang="ru-RU" sz="2800" b="1" cap="all" dirty="0">
                <a:gradFill flip="none" rotWithShape="1">
                  <a:gsLst>
                    <a:gs pos="62000">
                      <a:schemeClr val="accent2">
                        <a:lumMod val="75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lumMod val="20000"/>
                      <a:lumOff val="80000"/>
                      <a:alpha val="40000"/>
                    </a:schemeClr>
                  </a:glow>
                  <a:reflection blurRad="6350" stA="53000" endA="300" endPos="35500" dir="5400000" sy="-90000" algn="bl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ПРОИЗВОДСТВО ПРОДОВОЛЬСТВЕННЫХ ПРОДУКТОВ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886" y="4996477"/>
            <a:ext cx="54478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</a:rPr>
              <a:t>Квалификация: бакалавр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Заочная форма обучения</a:t>
            </a:r>
          </a:p>
          <a:p>
            <a:pPr algn="ctr">
              <a:lnSpc>
                <a:spcPct val="150000"/>
              </a:lnSpc>
            </a:pPr>
            <a:r>
              <a:rPr lang="ru-RU" b="1" cap="small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Sitka Small" panose="02000505000000020004" pitchFamily="2" charset="0"/>
              </a:rPr>
              <a:t>Бюджетная и коммерческая основы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636" y="2523277"/>
            <a:ext cx="5556980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Основные изучаемые дисциплины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Организация производства на предприятиях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общественного питания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Культура ресторанного сервиса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Общая технология пищевых производств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Технологическое оборудование предприятий общественного питания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Современное оборудование холодильных цехов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Санитария и гигиена питания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Физиология питания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Приготовление и оформление банкетных блюд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Контроль качества продукции и услуг в отрасли</a:t>
            </a:r>
          </a:p>
          <a:p>
            <a:pPr lvl="0">
              <a:lnSpc>
                <a:spcPct val="90000"/>
              </a:lnSpc>
            </a:pPr>
            <a:r>
              <a:rPr lang="ru-RU" dirty="0">
                <a:latin typeface="Arial Narrow" panose="020B0606020202030204" pitchFamily="34" charset="0"/>
              </a:rPr>
              <a:t>- Пищевые и биологически активные добавки…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1659" y="215944"/>
            <a:ext cx="5598957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Сфера профессиональной деятельности: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образовательные учреждения среднего профессионального и дополнительного профессионального образования, 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частные фирмы торгово-пищевого обслуживания,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предприятия системы муниципального и регионального общественного питания,</a:t>
            </a:r>
          </a:p>
          <a:p>
            <a:pPr marL="285750" lvl="0" indent="-285750">
              <a:lnSpc>
                <a:spcPct val="9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</a:rPr>
              <a:t>органы управления образованием, общественным питанием, профилированные ведомства всех уровней.</a:t>
            </a:r>
          </a:p>
        </p:txBody>
      </p:sp>
      <p:sp>
        <p:nvSpPr>
          <p:cNvPr id="17" name="Волна 16"/>
          <p:cNvSpPr/>
          <p:nvPr/>
        </p:nvSpPr>
        <p:spPr>
          <a:xfrm>
            <a:off x="6096001" y="5736095"/>
            <a:ext cx="5743073" cy="794802"/>
          </a:xfrm>
          <a:prstGeom prst="wave">
            <a:avLst/>
          </a:prstGeom>
          <a:gradFill flip="none" rotWithShape="1">
            <a:gsLst>
              <a:gs pos="9800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prstTxWarp prst="textWave1">
              <a:avLst/>
            </a:prstTxWarp>
            <a:normAutofit/>
          </a:bodyPr>
          <a:lstStyle/>
          <a:p>
            <a:pPr algn="ctr"/>
            <a:r>
              <a:rPr lang="ru-RU" sz="2000" cap="small" dirty="0"/>
              <a:t>  Профессионализм. Ответственность. Престиж.</a:t>
            </a:r>
            <a:r>
              <a:rPr lang="ru-RU" sz="100" cap="small" dirty="0"/>
              <a:t>0000000000000</a:t>
            </a:r>
            <a:r>
              <a:rPr lang="ru-RU" sz="2000" cap="small" dirty="0"/>
              <a:t>       </a:t>
            </a:r>
          </a:p>
        </p:txBody>
      </p:sp>
      <p:pic>
        <p:nvPicPr>
          <p:cNvPr id="13" name="Рисунок 12" descr="http://www.sgau.ru/files/pages/17899/1453134617general_pages_napravlenie_podgotovki_19_03_04_texnologiya_produk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989" y="3389459"/>
            <a:ext cx="2507682" cy="171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7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1077</Words>
  <Application>Microsoft Office PowerPoint</Application>
  <PresentationFormat>Широкоэкранный</PresentationFormat>
  <Paragraphs>233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Yu Gothic UI Semibold</vt:lpstr>
      <vt:lpstr>Arial</vt:lpstr>
      <vt:lpstr>Arial Narrow</vt:lpstr>
      <vt:lpstr>Calibri</vt:lpstr>
      <vt:lpstr>Calibri Light</vt:lpstr>
      <vt:lpstr>Century</vt:lpstr>
      <vt:lpstr>Lucida Sans Unicode</vt:lpstr>
      <vt:lpstr>Monotype Corsiva</vt:lpstr>
      <vt:lpstr>Segoe Script</vt:lpstr>
      <vt:lpstr>Sitka Small</vt:lpstr>
      <vt:lpstr>Wingdings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Людмила Николаевна</dc:creator>
  <cp:lastModifiedBy>☠_BTR_☠ ☠_BTR_☠</cp:lastModifiedBy>
  <cp:revision>45</cp:revision>
  <dcterms:created xsi:type="dcterms:W3CDTF">2020-12-10T04:36:30Z</dcterms:created>
  <dcterms:modified xsi:type="dcterms:W3CDTF">2022-01-19T07:14:00Z</dcterms:modified>
</cp:coreProperties>
</file>